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Nunito"/>
      <p:regular r:id="rId17"/>
      <p:bold r:id="rId18"/>
      <p:italic r:id="rId19"/>
      <p:boldItalic r:id="rId20"/>
    </p:embeddedFont>
    <p:embeddedFont>
      <p:font typeface="Montserrat"/>
      <p:regular r:id="rId21"/>
      <p:bold r:id="rId22"/>
      <p:italic r:id="rId23"/>
      <p:boldItalic r:id="rId24"/>
    </p:embeddedFont>
    <p:embeddedFont>
      <p:font typeface="Spectral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Nunito-boldItalic.fntdata"/><Relationship Id="rId22" Type="http://schemas.openxmlformats.org/officeDocument/2006/relationships/font" Target="fonts/Montserrat-bold.fntdata"/><Relationship Id="rId21" Type="http://schemas.openxmlformats.org/officeDocument/2006/relationships/font" Target="fonts/Montserrat-regular.fntdata"/><Relationship Id="rId24" Type="http://schemas.openxmlformats.org/officeDocument/2006/relationships/font" Target="fonts/Montserrat-boldItalic.fntdata"/><Relationship Id="rId23" Type="http://schemas.openxmlformats.org/officeDocument/2006/relationships/font" Target="fonts/Montserrat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ectral-bold.fntdata"/><Relationship Id="rId25" Type="http://schemas.openxmlformats.org/officeDocument/2006/relationships/font" Target="fonts/Spectral-regular.fntdata"/><Relationship Id="rId28" Type="http://schemas.openxmlformats.org/officeDocument/2006/relationships/font" Target="fonts/Spectral-boldItalic.fntdata"/><Relationship Id="rId27" Type="http://schemas.openxmlformats.org/officeDocument/2006/relationships/font" Target="fonts/Spectral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Nunito-regular.fntdata"/><Relationship Id="rId16" Type="http://schemas.openxmlformats.org/officeDocument/2006/relationships/slide" Target="slides/slide11.xml"/><Relationship Id="rId19" Type="http://schemas.openxmlformats.org/officeDocument/2006/relationships/font" Target="fonts/Nunito-italic.fntdata"/><Relationship Id="rId18" Type="http://schemas.openxmlformats.org/officeDocument/2006/relationships/font" Target="fonts/Nunito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gif>
</file>

<file path=ppt/media/image24.png>
</file>

<file path=ppt/media/image25.gif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34bd6da0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34bd6da0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34bd6da05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34bd6da05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34bd6da0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34bd6da0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Google Shape;209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6fd4a4f958_0_6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6fd4a4f958_0_6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656bcaa59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656bcaa59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8656bcaa59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8656bcaa59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8656bcaa5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8656bcaa5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34bd6da05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34bd6da05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g8656bcaa5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4" name="Google Shape;274;g8656bcaa5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26" name="Google Shape;126;p1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" name="Google Shape;128;p1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" name="Google Shape;130;p1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" name="Google Shape;132;p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" name="Google Shape;133;p1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4" name="Google Shape;134;p1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5" name="Google Shape;135;p1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1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1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" name="Google Shape;141;p1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4" name="Google Shape;144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5" name="Google Shape;145;p1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147" name="Google Shape;147;p14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148" name="Google Shape;148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49" name="Google Shape;149;p14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Google Shape;150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51" name="Google Shape;151;p14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14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p14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14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5" name="Google Shape;155;p1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56" name="Google Shape;156;p1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5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15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15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62" name="Google Shape;162;p15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5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5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70" name="Google Shape;17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3" name="Google Shape;173;p16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">
            <a:hlinkClick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6">
            <a:hlinkClick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16">
            <a:hlinkClick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16">
            <a:hlinkClick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78" name="Google Shape;178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79" name="Google Shape;179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1" name="Google Shape;181;p1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82" name="Google Shape;182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83" name="Google Shape;183;p16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freesound.org/" TargetMode="External"/><Relationship Id="rId4" Type="http://schemas.openxmlformats.org/officeDocument/2006/relationships/image" Target="../media/image21.png"/><Relationship Id="rId5" Type="http://schemas.openxmlformats.org/officeDocument/2006/relationships/image" Target="../media/image24.png"/><Relationship Id="rId6" Type="http://schemas.openxmlformats.org/officeDocument/2006/relationships/image" Target="../media/image3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lomari4.github.io/DVI/" TargetMode="External"/><Relationship Id="rId4" Type="http://schemas.openxmlformats.org/officeDocument/2006/relationships/image" Target="../media/image2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32.png"/><Relationship Id="rId5" Type="http://schemas.openxmlformats.org/officeDocument/2006/relationships/image" Target="../media/image8.png"/><Relationship Id="rId6" Type="http://schemas.openxmlformats.org/officeDocument/2006/relationships/image" Target="../media/image28.png"/><Relationship Id="rId7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4.png"/><Relationship Id="rId5" Type="http://schemas.openxmlformats.org/officeDocument/2006/relationships/image" Target="../media/image12.png"/><Relationship Id="rId6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github.com/lomari4/DVI/blob/master/GDD.md" TargetMode="External"/><Relationship Id="rId4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1.png"/><Relationship Id="rId4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4.png"/><Relationship Id="rId5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9" Type="http://schemas.openxmlformats.org/officeDocument/2006/relationships/image" Target="../media/image19.png"/><Relationship Id="rId5" Type="http://schemas.openxmlformats.org/officeDocument/2006/relationships/image" Target="../media/image3.png"/><Relationship Id="rId6" Type="http://schemas.openxmlformats.org/officeDocument/2006/relationships/image" Target="../media/image18.png"/><Relationship Id="rId7" Type="http://schemas.openxmlformats.org/officeDocument/2006/relationships/image" Target="../media/image26.png"/><Relationship Id="rId8" Type="http://schemas.openxmlformats.org/officeDocument/2006/relationships/image" Target="../media/image2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kenney.nl/" TargetMode="External"/><Relationship Id="rId4" Type="http://schemas.openxmlformats.org/officeDocument/2006/relationships/hyperlink" Target="https://www.spriters-resource.com/" TargetMode="External"/><Relationship Id="rId9" Type="http://schemas.openxmlformats.org/officeDocument/2006/relationships/image" Target="../media/image20.gif"/><Relationship Id="rId5" Type="http://schemas.openxmlformats.org/officeDocument/2006/relationships/image" Target="../media/image22.png"/><Relationship Id="rId6" Type="http://schemas.openxmlformats.org/officeDocument/2006/relationships/image" Target="../media/image17.png"/><Relationship Id="rId7" Type="http://schemas.openxmlformats.org/officeDocument/2006/relationships/image" Target="../media/image23.gif"/><Relationship Id="rId8" Type="http://schemas.openxmlformats.org/officeDocument/2006/relationships/image" Target="../media/image25.gif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 txBox="1"/>
          <p:nvPr>
            <p:ph type="ctrTitle"/>
          </p:nvPr>
        </p:nvSpPr>
        <p:spPr>
          <a:xfrm>
            <a:off x="1863828" y="1792058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6000">
                <a:solidFill>
                  <a:srgbClr val="0000FF"/>
                </a:solidFill>
                <a:latin typeface="Spectral"/>
                <a:ea typeface="Spectral"/>
                <a:cs typeface="Spectral"/>
                <a:sym typeface="Spectral"/>
              </a:rPr>
              <a:t>Everlasting Winter</a:t>
            </a:r>
            <a:endParaRPr b="1" sz="6000">
              <a:solidFill>
                <a:srgbClr val="0000FF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800">
                <a:solidFill>
                  <a:srgbClr val="0000FF"/>
                </a:solidFill>
                <a:latin typeface="Spectral"/>
                <a:ea typeface="Spectral"/>
                <a:cs typeface="Spectral"/>
                <a:sym typeface="Spectral"/>
              </a:rPr>
              <a:t>Hito Final</a:t>
            </a:r>
            <a:endParaRPr b="1" sz="1800">
              <a:solidFill>
                <a:srgbClr val="0000FF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89" name="Google Shape;189;p17"/>
          <p:cNvSpPr txBox="1"/>
          <p:nvPr>
            <p:ph idx="1" type="subTitle"/>
          </p:nvPr>
        </p:nvSpPr>
        <p:spPr>
          <a:xfrm>
            <a:off x="5083950" y="3924925"/>
            <a:ext cx="39894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0D47A1"/>
                </a:solidFill>
              </a:rPr>
              <a:t>Marina López Osorio y JinTao Peng Zhou</a:t>
            </a:r>
            <a:endParaRPr>
              <a:solidFill>
                <a:srgbClr val="0D47A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26"/>
          <p:cNvSpPr txBox="1"/>
          <p:nvPr>
            <p:ph type="title"/>
          </p:nvPr>
        </p:nvSpPr>
        <p:spPr>
          <a:xfrm>
            <a:off x="540275" y="427300"/>
            <a:ext cx="75057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Música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89" name="Google Shape;289;p26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0" name="Google Shape;290;p26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1" name="Google Shape;291;p26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2" name="Google Shape;292;p26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93" name="Google Shape;293;p26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94" name="Google Shape;294;p26"/>
          <p:cNvSpPr txBox="1"/>
          <p:nvPr/>
        </p:nvSpPr>
        <p:spPr>
          <a:xfrm>
            <a:off x="665100" y="11372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Música de Aaron Krogh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●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Efectos de sonido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Sacados de </a:t>
            </a:r>
            <a:r>
              <a:rPr lang="es" sz="2400" u="sng">
                <a:solidFill>
                  <a:schemeClr val="hlink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FreeSound</a:t>
            </a: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 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-381000" lvl="1" marL="914400" rtl="0" algn="l">
              <a:spcBef>
                <a:spcPts val="0"/>
              </a:spcBef>
              <a:spcAft>
                <a:spcPts val="0"/>
              </a:spcAft>
              <a:buSzPts val="2400"/>
              <a:buFont typeface="Calibri"/>
              <a:buChar char="○"/>
            </a:pPr>
            <a:r>
              <a:rPr lang="es" sz="2400">
                <a:latin typeface="Calibri"/>
                <a:ea typeface="Calibri"/>
                <a:cs typeface="Calibri"/>
                <a:sym typeface="Calibri"/>
              </a:rPr>
              <a:t>Editados con Audacity</a:t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5" name="Google Shape;295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09025" y="2480425"/>
            <a:ext cx="2571200" cy="8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2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25225" y="3467275"/>
            <a:ext cx="1170474" cy="1170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97" name="Google Shape;297;p2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95300" y="758125"/>
            <a:ext cx="1468800" cy="146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7"/>
          <p:cNvSpPr txBox="1"/>
          <p:nvPr>
            <p:ph type="title"/>
          </p:nvPr>
        </p:nvSpPr>
        <p:spPr>
          <a:xfrm>
            <a:off x="537100" y="445625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Comunicación</a:t>
            </a:r>
            <a:endParaRPr/>
          </a:p>
        </p:txBody>
      </p:sp>
      <p:sp>
        <p:nvSpPr>
          <p:cNvPr id="303" name="Google Shape;303;p27"/>
          <p:cNvSpPr txBox="1"/>
          <p:nvPr>
            <p:ph idx="1" type="body"/>
          </p:nvPr>
        </p:nvSpPr>
        <p:spPr>
          <a:xfrm>
            <a:off x="778125" y="1108700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s" sz="1900" u="sng">
                <a:solidFill>
                  <a:schemeClr val="accent5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https://lomari4.github.io/DVI/</a:t>
            </a:r>
            <a:endParaRPr sz="200"/>
          </a:p>
        </p:txBody>
      </p:sp>
      <p:pic>
        <p:nvPicPr>
          <p:cNvPr id="304" name="Google Shape;30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07800" y="1575075"/>
            <a:ext cx="5600201" cy="3214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 txBox="1"/>
          <p:nvPr>
            <p:ph type="title"/>
          </p:nvPr>
        </p:nvSpPr>
        <p:spPr>
          <a:xfrm>
            <a:off x="402000" y="338350"/>
            <a:ext cx="75057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Introducción 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195" name="Google Shape;195;p18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6" name="Google Shape;196;p18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7" name="Google Shape;197;p18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198" name="Google Shape;198;p18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99" name="Google Shape;199;p18"/>
          <p:cNvSpPr txBox="1"/>
          <p:nvPr/>
        </p:nvSpPr>
        <p:spPr>
          <a:xfrm>
            <a:off x="659975" y="1034450"/>
            <a:ext cx="79104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Videojuego de plataformas 2D hecho con pixel art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Controlas a un lobo </a:t>
            </a: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guardián</a:t>
            </a: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 del bosque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Narrativa: detener el invierno eterno causado por un monstruo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Objetivo: derretir toda la nieve del mapa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0" name="Google Shape;2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05188" y="3212125"/>
            <a:ext cx="1228725" cy="790575"/>
          </a:xfrm>
          <a:prstGeom prst="rect">
            <a:avLst/>
          </a:prstGeom>
          <a:noFill/>
          <a:ln>
            <a:noFill/>
          </a:ln>
        </p:spPr>
      </p:pic>
      <p:sp>
        <p:nvSpPr>
          <p:cNvPr id="201" name="Google Shape;201;p18"/>
          <p:cNvSpPr txBox="1"/>
          <p:nvPr/>
        </p:nvSpPr>
        <p:spPr>
          <a:xfrm>
            <a:off x="1051375" y="2405425"/>
            <a:ext cx="2579400" cy="70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Enemigos: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2" name="Google Shape;202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05263" y="2605675"/>
            <a:ext cx="141922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1850" y="2330263"/>
            <a:ext cx="1590675" cy="1800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72900" y="3951401"/>
            <a:ext cx="591250" cy="556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1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16738" y="3520075"/>
            <a:ext cx="952500" cy="10191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8"/>
          <p:cNvSpPr txBox="1"/>
          <p:nvPr/>
        </p:nvSpPr>
        <p:spPr>
          <a:xfrm>
            <a:off x="5630750" y="2485675"/>
            <a:ext cx="952500" cy="44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Boss: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9"/>
          <p:cNvSpPr txBox="1"/>
          <p:nvPr>
            <p:ph type="title"/>
          </p:nvPr>
        </p:nvSpPr>
        <p:spPr>
          <a:xfrm>
            <a:off x="402000" y="323025"/>
            <a:ext cx="75057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Implementación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12" name="Google Shape;212;p19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3" name="Google Shape;213;p19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4" name="Google Shape;214;p19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5" name="Google Shape;215;p19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16" name="Google Shape;216;p19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17" name="Google Shape;217;p19"/>
          <p:cNvSpPr txBox="1"/>
          <p:nvPr/>
        </p:nvSpPr>
        <p:spPr>
          <a:xfrm>
            <a:off x="570650" y="1075725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600"/>
              <a:buFont typeface="Georgia"/>
              <a:buChar char="●"/>
            </a:pPr>
            <a:r>
              <a:rPr lang="es" sz="1600">
                <a:latin typeface="Georgia"/>
                <a:ea typeface="Georgia"/>
                <a:cs typeface="Georgia"/>
                <a:sym typeface="Georgia"/>
              </a:rPr>
              <a:t>Arquitectura:</a:t>
            </a:r>
            <a:endParaRPr sz="16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500"/>
              <a:buFont typeface="Georgia"/>
              <a:buChar char="●"/>
            </a:pP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Código limpio y estructurado lo mejor posible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eorgia"/>
              <a:buChar char="●"/>
            </a:pP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Se ha podido implementar todo el juego sin bugs y es funcional, con todas sus </a:t>
            </a: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dinámicas</a:t>
            </a: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 y </a:t>
            </a: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mecánicas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eorgia"/>
              <a:buChar char="●"/>
            </a:pP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Se han añadido funciones extra: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eorgia"/>
              <a:buChar char="○"/>
            </a:pP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Pausa con tecla ‘P’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Font typeface="Georgia"/>
              <a:buChar char="○"/>
            </a:pPr>
            <a:r>
              <a:rPr lang="es" sz="1500">
                <a:latin typeface="Georgia"/>
                <a:ea typeface="Georgia"/>
                <a:cs typeface="Georgia"/>
                <a:sym typeface="Georgia"/>
              </a:rPr>
              <a:t>Mutear soundtrack</a:t>
            </a:r>
            <a:endParaRPr sz="1500">
              <a:latin typeface="Georgia"/>
              <a:ea typeface="Georgia"/>
              <a:cs typeface="Georgia"/>
              <a:sym typeface="Georgia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18" name="Google Shape;218;p19"/>
          <p:cNvPicPr preferRelativeResize="0"/>
          <p:nvPr/>
        </p:nvPicPr>
        <p:blipFill rotWithShape="1">
          <a:blip r:embed="rId3">
            <a:alphaModFix/>
          </a:blip>
          <a:srcRect b="25272" l="0" r="0" t="0"/>
          <a:stretch/>
        </p:blipFill>
        <p:spPr>
          <a:xfrm>
            <a:off x="2947050" y="1044938"/>
            <a:ext cx="1825575" cy="182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9" name="Google Shape;219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5171" y="1117263"/>
            <a:ext cx="2362526" cy="1677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0" name="Google Shape;220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95075" y="4244625"/>
            <a:ext cx="358150" cy="372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75775" y="4244626"/>
            <a:ext cx="358150" cy="372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0"/>
          <p:cNvSpPr txBox="1"/>
          <p:nvPr>
            <p:ph type="title"/>
          </p:nvPr>
        </p:nvSpPr>
        <p:spPr>
          <a:xfrm>
            <a:off x="337125" y="2917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Diseño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27" name="Google Shape;227;p20"/>
          <p:cNvSpPr txBox="1"/>
          <p:nvPr>
            <p:ph idx="1" type="body"/>
          </p:nvPr>
        </p:nvSpPr>
        <p:spPr>
          <a:xfrm>
            <a:off x="542300" y="842075"/>
            <a:ext cx="8206500" cy="36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●"/>
            </a:pPr>
            <a:r>
              <a:rPr lang="es" sz="1600">
                <a:solidFill>
                  <a:srgbClr val="000000"/>
                </a:solidFill>
              </a:rPr>
              <a:t>Sección</a:t>
            </a:r>
            <a:r>
              <a:rPr lang="es" sz="1600">
                <a:solidFill>
                  <a:srgbClr val="000000"/>
                </a:solidFill>
              </a:rPr>
              <a:t> de ayuda del juego con todo lo que hay que saber: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228" name="Google Shape;22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18025" y="1246350"/>
            <a:ext cx="5556999" cy="3570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21"/>
          <p:cNvSpPr txBox="1"/>
          <p:nvPr>
            <p:ph type="title"/>
          </p:nvPr>
        </p:nvSpPr>
        <p:spPr>
          <a:xfrm>
            <a:off x="398650" y="2917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Diseño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34" name="Google Shape;234;p21"/>
          <p:cNvSpPr txBox="1"/>
          <p:nvPr>
            <p:ph idx="1" type="body"/>
          </p:nvPr>
        </p:nvSpPr>
        <p:spPr>
          <a:xfrm>
            <a:off x="557675" y="898475"/>
            <a:ext cx="8206500" cy="39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Char char="●"/>
            </a:pPr>
            <a:r>
              <a:rPr lang="es" sz="1800">
                <a:solidFill>
                  <a:srgbClr val="000000"/>
                </a:solidFill>
              </a:rPr>
              <a:t>GDD completamente terminado y actualizado (</a:t>
            </a:r>
            <a:r>
              <a:rPr lang="es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https://github.com/lomari4/DVI/blob/master/GDD.md</a:t>
            </a:r>
            <a:r>
              <a:rPr lang="es" sz="1800">
                <a:solidFill>
                  <a:srgbClr val="000000"/>
                </a:solidFill>
              </a:rPr>
              <a:t>)</a:t>
            </a:r>
            <a:endParaRPr sz="19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sz="1800">
                <a:solidFill>
                  <a:srgbClr val="000000"/>
                </a:solidFill>
              </a:rPr>
              <a:t>Juego probado por los </a:t>
            </a:r>
            <a:r>
              <a:rPr lang="es" sz="1800">
                <a:solidFill>
                  <a:srgbClr val="000000"/>
                </a:solidFill>
              </a:rPr>
              <a:t>desarrolladores</a:t>
            </a:r>
            <a:r>
              <a:rPr lang="es" sz="1800">
                <a:solidFill>
                  <a:srgbClr val="000000"/>
                </a:solidFill>
              </a:rPr>
              <a:t> y por personas externas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sz="1800">
                <a:solidFill>
                  <a:srgbClr val="000000"/>
                </a:solidFill>
              </a:rPr>
              <a:t>Balanceamiento del juego: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s" sz="1800">
                <a:solidFill>
                  <a:srgbClr val="000000"/>
                </a:solidFill>
              </a:rPr>
              <a:t>Con muchas pruebas</a:t>
            </a:r>
            <a:endParaRPr sz="1800">
              <a:solidFill>
                <a:srgbClr val="000000"/>
              </a:solidFill>
            </a:endParaRPr>
          </a:p>
          <a:p>
            <a:pPr indent="-3429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s" sz="1800">
                <a:solidFill>
                  <a:srgbClr val="000000"/>
                </a:solidFill>
              </a:rPr>
              <a:t>Retroalimentación</a:t>
            </a:r>
            <a:r>
              <a:rPr lang="es" sz="1800">
                <a:solidFill>
                  <a:srgbClr val="000000"/>
                </a:solidFill>
              </a:rPr>
              <a:t> de los testers </a:t>
            </a:r>
            <a:endParaRPr sz="7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sz="1800">
                <a:solidFill>
                  <a:srgbClr val="000000"/>
                </a:solidFill>
              </a:rPr>
              <a:t>Juego inspirado por un minijuego llamado Jack Frost con un giro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sz="1800">
                <a:solidFill>
                  <a:srgbClr val="000000"/>
                </a:solidFill>
              </a:rPr>
              <a:t>Cuatro niveles, siendo el </a:t>
            </a:r>
            <a:r>
              <a:rPr lang="es" sz="1800">
                <a:solidFill>
                  <a:srgbClr val="000000"/>
                </a:solidFill>
              </a:rPr>
              <a:t>último</a:t>
            </a:r>
            <a:r>
              <a:rPr lang="es" sz="1800">
                <a:solidFill>
                  <a:srgbClr val="000000"/>
                </a:solidFill>
              </a:rPr>
              <a:t> el del boss final</a:t>
            </a:r>
            <a:endParaRPr sz="1800">
              <a:solidFill>
                <a:srgbClr val="000000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s" sz="1800">
                <a:solidFill>
                  <a:srgbClr val="000000"/>
                </a:solidFill>
              </a:rPr>
              <a:t>Cada nivel tiene diferentes alturas</a:t>
            </a:r>
            <a:endParaRPr sz="1800">
              <a:solidFill>
                <a:srgbClr val="000000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000000"/>
              </a:solidFill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235" name="Google Shape;235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95675" y="3297875"/>
            <a:ext cx="2106751" cy="1533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2"/>
          <p:cNvSpPr txBox="1"/>
          <p:nvPr>
            <p:ph type="title"/>
          </p:nvPr>
        </p:nvSpPr>
        <p:spPr>
          <a:xfrm>
            <a:off x="490975" y="36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Planificación con Trello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41" name="Google Shape;241;p22"/>
          <p:cNvSpPr txBox="1"/>
          <p:nvPr/>
        </p:nvSpPr>
        <p:spPr>
          <a:xfrm>
            <a:off x="490975" y="1031075"/>
            <a:ext cx="8047500" cy="3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42" name="Google Shape;24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4727" y="1031075"/>
            <a:ext cx="2986598" cy="36958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43" name="Google Shape;243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9000" y="976450"/>
            <a:ext cx="3639850" cy="3750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3"/>
          <p:cNvSpPr txBox="1"/>
          <p:nvPr>
            <p:ph type="title"/>
          </p:nvPr>
        </p:nvSpPr>
        <p:spPr>
          <a:xfrm>
            <a:off x="490975" y="36355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Planificación con Trello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49" name="Google Shape;249;p23"/>
          <p:cNvSpPr txBox="1"/>
          <p:nvPr/>
        </p:nvSpPr>
        <p:spPr>
          <a:xfrm>
            <a:off x="490975" y="1031075"/>
            <a:ext cx="8047500" cy="372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Se ha llevado al dia la planificación</a:t>
            </a: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, incluso terminando antes de lo previsto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Esto nos ha permitido añadir funcionalidad extra: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0" name="Google Shape;2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950" y="1775700"/>
            <a:ext cx="2990700" cy="3019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23"/>
          <p:cNvSpPr txBox="1"/>
          <p:nvPr/>
        </p:nvSpPr>
        <p:spPr>
          <a:xfrm>
            <a:off x="4425650" y="1940775"/>
            <a:ext cx="3897300" cy="249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Comunicación</a:t>
            </a:r>
            <a:r>
              <a:rPr lang="es" sz="1800">
                <a:latin typeface="Calibri"/>
                <a:ea typeface="Calibri"/>
                <a:cs typeface="Calibri"/>
                <a:sym typeface="Calibri"/>
              </a:rPr>
              <a:t> realizada por Whatsapp y Discord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2" name="Google Shape;25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29849" y="2833275"/>
            <a:ext cx="1654749" cy="1379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3" name="Google Shape;25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92300" y="2974650"/>
            <a:ext cx="2087150" cy="117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4"/>
          <p:cNvSpPr txBox="1"/>
          <p:nvPr>
            <p:ph type="title"/>
          </p:nvPr>
        </p:nvSpPr>
        <p:spPr>
          <a:xfrm>
            <a:off x="330225" y="292225"/>
            <a:ext cx="7505700" cy="75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Arte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9" name="Google Shape;259;p24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4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1" name="Google Shape;261;p24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2" name="Google Shape;262;p24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3" name="Google Shape;263;p24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s">
                <a:solidFill>
                  <a:srgbClr val="FFFFFF"/>
                </a:solidFill>
              </a:rPr>
              <a:t>Escribe aquí tu texto Escribe aquí tu texto Escribe aquí tu texto Escribe aquí tu texto Escribe aquí tu texto Escribe aquí tu texto Escribe aquí tu texto.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4" name="Google Shape;264;p24"/>
          <p:cNvSpPr txBox="1"/>
          <p:nvPr/>
        </p:nvSpPr>
        <p:spPr>
          <a:xfrm>
            <a:off x="480500" y="875700"/>
            <a:ext cx="7910400" cy="35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s" sz="1500">
                <a:highlight>
                  <a:srgbClr val="FFFFFF"/>
                </a:highlight>
              </a:rPr>
              <a:t>Criterios </a:t>
            </a:r>
            <a:r>
              <a:rPr lang="es" sz="1500">
                <a:highlight>
                  <a:srgbClr val="FFFFFF"/>
                </a:highlight>
              </a:rPr>
              <a:t>artísticos</a:t>
            </a:r>
            <a:r>
              <a:rPr lang="es" sz="1500">
                <a:highlight>
                  <a:srgbClr val="FFFFFF"/>
                </a:highlight>
              </a:rPr>
              <a:t>:</a:t>
            </a:r>
            <a:endParaRPr sz="1500"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>
                <a:highlight>
                  <a:srgbClr val="FFFFFF"/>
                </a:highlight>
              </a:rPr>
              <a:t>Los escenarios del juego dependen del progreso del jugador</a:t>
            </a:r>
            <a:endParaRPr sz="1500"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>
                <a:highlight>
                  <a:srgbClr val="FFFFFF"/>
                </a:highlight>
              </a:rPr>
              <a:t>Se juega con paletas azules por el invierno y verdes/marrones por bosque</a:t>
            </a:r>
            <a:endParaRPr sz="1500"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>
                <a:highlight>
                  <a:srgbClr val="FFFFFF"/>
                </a:highlight>
              </a:rPr>
              <a:t>Escenarios de bosques</a:t>
            </a:r>
            <a:endParaRPr sz="1500"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>
                <a:highlight>
                  <a:srgbClr val="FFFFFF"/>
                </a:highlight>
              </a:rPr>
              <a:t>El jugador es un lobo medio </a:t>
            </a:r>
            <a:r>
              <a:rPr lang="es" sz="1500">
                <a:highlight>
                  <a:srgbClr val="FFFFFF"/>
                </a:highlight>
              </a:rPr>
              <a:t>árbol</a:t>
            </a:r>
            <a:r>
              <a:rPr lang="es" sz="1500">
                <a:highlight>
                  <a:srgbClr val="FFFFFF"/>
                </a:highlight>
              </a:rPr>
              <a:t> porque tiene el poder de derretir nieve</a:t>
            </a:r>
            <a:endParaRPr sz="1500">
              <a:highlight>
                <a:srgbClr val="FFFFFF"/>
              </a:highlight>
            </a:endParaRPr>
          </a:p>
          <a:p>
            <a:pPr indent="-3238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s" sz="1500">
                <a:highlight>
                  <a:srgbClr val="FFFFFF"/>
                </a:highlight>
              </a:rPr>
              <a:t>Enemigos de hielo o con pelaje para aguantar el </a:t>
            </a:r>
            <a:r>
              <a:rPr lang="es" sz="1500">
                <a:highlight>
                  <a:srgbClr val="FFFFFF"/>
                </a:highlight>
              </a:rPr>
              <a:t>frío</a:t>
            </a:r>
            <a:endParaRPr sz="1500"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5" name="Google Shape;26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0500" y="2658527"/>
            <a:ext cx="4522699" cy="2146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1457" y="2658475"/>
            <a:ext cx="932300" cy="610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9825" y="3429132"/>
            <a:ext cx="865450" cy="494543"/>
          </a:xfrm>
          <a:prstGeom prst="rect">
            <a:avLst/>
          </a:prstGeom>
          <a:noFill/>
          <a:ln>
            <a:noFill/>
          </a:ln>
        </p:spPr>
      </p:pic>
      <p:pic>
        <p:nvPicPr>
          <p:cNvPr id="268" name="Google Shape;268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85425" y="3429125"/>
            <a:ext cx="448300" cy="422312"/>
          </a:xfrm>
          <a:prstGeom prst="rect">
            <a:avLst/>
          </a:prstGeom>
          <a:noFill/>
          <a:ln>
            <a:noFill/>
          </a:ln>
        </p:spPr>
      </p:pic>
      <p:pic>
        <p:nvPicPr>
          <p:cNvPr id="269" name="Google Shape;269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573871" y="3402746"/>
            <a:ext cx="1118400" cy="1265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0" name="Google Shape;270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245275" y="4021617"/>
            <a:ext cx="732900" cy="78223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24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6978172" y="2571750"/>
            <a:ext cx="1027975" cy="66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25"/>
          <p:cNvSpPr txBox="1"/>
          <p:nvPr>
            <p:ph type="title"/>
          </p:nvPr>
        </p:nvSpPr>
        <p:spPr>
          <a:xfrm>
            <a:off x="480675" y="3892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Recursos </a:t>
            </a:r>
            <a:r>
              <a:rPr lang="es">
                <a:solidFill>
                  <a:srgbClr val="0D47A1"/>
                </a:solidFill>
                <a:latin typeface="Spectral"/>
                <a:ea typeface="Spectral"/>
                <a:cs typeface="Spectral"/>
                <a:sym typeface="Spectral"/>
              </a:rPr>
              <a:t>artísticos</a:t>
            </a:r>
            <a:endParaRPr>
              <a:solidFill>
                <a:srgbClr val="0D47A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77" name="Google Shape;277;p25"/>
          <p:cNvSpPr txBox="1"/>
          <p:nvPr>
            <p:ph idx="1" type="body"/>
          </p:nvPr>
        </p:nvSpPr>
        <p:spPr>
          <a:xfrm>
            <a:off x="666750" y="1195125"/>
            <a:ext cx="7658100" cy="3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Font typeface="Arial"/>
              <a:buChar char="●"/>
            </a:pPr>
            <a:r>
              <a:rPr lang="es" sz="2400">
                <a:solidFill>
                  <a:srgbClr val="0366D6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/>
              </a:rPr>
              <a:t>Kenney.nl</a:t>
            </a:r>
            <a:r>
              <a:rPr lang="es" sz="2400">
                <a:solidFill>
                  <a:srgbClr val="0366D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para los tiles (con modificaciones)</a:t>
            </a:r>
            <a:endParaRPr sz="2400">
              <a:solidFill>
                <a:srgbClr val="0366D6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24292E"/>
              </a:buClr>
              <a:buSzPts val="2400"/>
              <a:buFont typeface="Arial"/>
              <a:buChar char="●"/>
            </a:pPr>
            <a:r>
              <a:rPr lang="es" sz="2400">
                <a:solidFill>
                  <a:srgbClr val="0366D6"/>
                </a:solidFill>
                <a:highlight>
                  <a:srgbClr val="FFFFFF"/>
                </a:highlight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4"/>
              </a:rPr>
              <a:t>The Spriters Resource</a:t>
            </a:r>
            <a:r>
              <a:rPr lang="es" sz="2400">
                <a:solidFill>
                  <a:srgbClr val="0366D6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s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para los enemigos</a:t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s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Personaje principal original</a:t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</a:pPr>
            <a:r>
              <a:rPr lang="es" sz="2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Animaciones extras originales</a:t>
            </a:r>
            <a:endParaRPr sz="24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2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8" name="Google Shape;278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294075" y="1221913"/>
            <a:ext cx="399975" cy="399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9" name="Google Shape;279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51388" y="1221913"/>
            <a:ext cx="387476" cy="3999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0" name="Google Shape;280;p25"/>
          <p:cNvCxnSpPr/>
          <p:nvPr/>
        </p:nvCxnSpPr>
        <p:spPr>
          <a:xfrm>
            <a:off x="7795225" y="1419950"/>
            <a:ext cx="442500" cy="390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pic>
        <p:nvPicPr>
          <p:cNvPr id="281" name="Google Shape;281;p25"/>
          <p:cNvPicPr preferRelativeResize="0"/>
          <p:nvPr/>
        </p:nvPicPr>
        <p:blipFill rotWithShape="1">
          <a:blip r:embed="rId7">
            <a:alphaModFix/>
          </a:blip>
          <a:srcRect b="0" l="0" r="26691" t="0"/>
          <a:stretch/>
        </p:blipFill>
        <p:spPr>
          <a:xfrm>
            <a:off x="3661475" y="3113375"/>
            <a:ext cx="3871825" cy="166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621913" y="3426475"/>
            <a:ext cx="1419225" cy="93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96225" y="2082375"/>
            <a:ext cx="1419225" cy="843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